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567" r:id="rId2"/>
    <p:sldId id="259" r:id="rId3"/>
    <p:sldId id="570" r:id="rId4"/>
    <p:sldId id="347" r:id="rId5"/>
    <p:sldId id="260" r:id="rId6"/>
    <p:sldId id="571" r:id="rId7"/>
    <p:sldId id="572" r:id="rId8"/>
    <p:sldId id="359" r:id="rId9"/>
  </p:sldIdLst>
  <p:sldSz cx="12192000" cy="6858000"/>
  <p:notesSz cx="6858000" cy="9144000"/>
  <p:embeddedFontLst>
    <p:embeddedFont>
      <p:font typeface="ALS Sector Bold" panose="02000000000000000000" pitchFamily="50" charset="0"/>
      <p:bold r:id="rId11"/>
    </p:embeddedFont>
    <p:embeddedFont>
      <p:font typeface="ALS Sector Regular" panose="02000000000000000000" pitchFamily="50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tserrat Bold" panose="020B0604020202020204" charset="-52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84D6D5A9-590C-4750-AA79-7ACC733D6FE2}">
          <p14:sldIdLst>
            <p14:sldId id="567"/>
          </p14:sldIdLst>
        </p14:section>
        <p14:section name="Организацонные слайды" id="{9AD932C9-0279-4C7C-8769-18C7877959ED}">
          <p14:sldIdLst/>
        </p14:section>
        <p14:section name="Основные слайды" id="{8C0AAB1F-FF0B-49C8-8EC8-E681DAE6D852}">
          <p14:sldIdLst>
            <p14:sldId id="259"/>
            <p14:sldId id="570"/>
            <p14:sldId id="347"/>
            <p14:sldId id="260"/>
            <p14:sldId id="571"/>
            <p14:sldId id="572"/>
            <p14:sldId id="359"/>
          </p14:sldIdLst>
        </p14:section>
        <p14:section name="Итоговый слайд" id="{FCBD5301-636D-445A-BF88-925EA13F26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FF"/>
    <a:srgbClr val="54FF9F"/>
    <a:srgbClr val="A2A2A2"/>
    <a:srgbClr val="1A1A19"/>
    <a:srgbClr val="006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 snapToObjects="1" showGuide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  <p:guide pos="325"/>
        <p:guide pos="7355"/>
        <p:guide orient="horz" pos="278"/>
        <p:guide orient="horz" pos="40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B9BF3-03EC-4E2F-9370-4C808687015C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80E8A-3809-4750-A884-95665BF92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24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e7682f47c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g24e7682f47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6995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808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2011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C7E2A-336B-F0B0-8FF6-E7F6E5B51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EEB012-C465-B473-729A-E443D7B0A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FCB2-DC5C-84F1-E65D-1FDCCFFC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38D77-A5A0-E65D-0E37-74619DD7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99264-92DF-03CA-849A-11C6FADF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61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CAB99-86CB-7B73-D334-D6730C7D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A2388C-9AEF-0B61-B4E3-D721B51A6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4F4391-7E46-D32B-5339-F08129AE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539AD2-DAD0-8107-3DDA-6D749D7F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BDBFB-FE87-7325-9D42-56C38686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88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E1EC7F-BE07-F2A6-1110-38BCA32F3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9C235A-5433-3E71-60AF-65A6A8542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99D416-70AC-B790-91C4-C94F0691D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F5408F-E87C-90F4-C7B0-44E28559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CD68F1-0313-E878-997C-AAAE810A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48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263F0-7484-E1D0-1E79-1C01F3A7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4D747-9906-612B-B552-BF69009C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FAC8A9-E44C-1F4E-C2EF-D1236183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65F10F-4BA4-0952-6C12-07AACAA8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BBADF-AD80-FE4D-1B5A-6174598D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06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8C8C7-8B64-2809-1588-8977CB11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D8B3DD-D600-5A44-5871-5C75FD693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F3D182-4161-4B8F-B2E9-82036632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A47C2-0917-D731-244C-A78E14E7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DED0DE-ACD0-E27D-3A0F-AED8F8C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0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EA7B7-399A-98D3-967D-020A6D43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5B0FA4-E884-EA19-22F4-C1A0A66FB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D395A7-C688-7C55-736B-B7CCEB4F0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B4D1B8-3BBD-47B5-AA61-68CC567E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28D831-6502-A192-90CD-BFB78660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70E538-7A8D-9E7A-6989-A4C46E68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83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C5BBC-F078-8860-F72D-76FA36BE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C774EA-B1A2-4070-7524-A45C799E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D66621-E3B8-82C6-7C6D-D512043D4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EA3F57-E473-CC03-13FE-461352AF1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3E8576-2DCF-4580-74EB-6764D4C12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600BF1-AE2F-E7A6-4046-7BAFF5DC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126F57-1891-ECE2-6953-71B53FA3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EA875-663D-3A1F-40F7-FFD89F04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368FF-5C2D-3824-E104-B4081977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283FBE-093F-891D-F871-C9AF313B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EE3689-4E30-D9FF-85CA-B56BB42C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07CB2B-1466-06E8-5540-FCEA69C1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92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173F1C-BB54-97BC-918B-C588EFC7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14830C-D6B7-D7E4-8051-A963B7AC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DBCECE-7510-6B40-7B48-D3F7C3A1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8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7F159-66ED-44C5-C1B2-2A100954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44AE29-9F45-A734-E6F1-F3022221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D4F775-3462-636B-CFA4-6AFEEF13E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6CD7E8-AD21-9202-2A9D-F12D21B5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1028EB-64A3-CA8D-6C5B-A0B121CC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C7A81B-A209-A54D-4053-ABA4C532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30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63135-DB2B-145D-C9D4-0D29E38C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6107E8-088C-F1BB-2037-842BBE5AE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79D7B6-B619-7C4A-ADEE-8BFAB791F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89EA0-62FA-D7A7-9F7A-D2A3A249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59078C-4539-5A3B-F94B-45592DAD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00898C-1C6D-8539-DD7A-ADE3717A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98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CC93B-D299-8E7E-A46F-0A4B23BBD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FCA7DB-3436-C94E-F4B0-C8A3D4C66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98837-FC02-245A-FD9F-2DCA5AB4B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A543B-E2F1-43F6-8E3F-6BD010630AF2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7115F3-B139-8C97-6A99-35D465A6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318BC-E7BB-5D56-5443-D166FA1A6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2CAB-D24C-47B7-B7AA-B8B8B2AB1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38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sv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4.svg"/><Relationship Id="rId10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6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CD1BCBC-1871-81E9-552A-3B11EE032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9" b="-1"/>
          <a:stretch/>
        </p:blipFill>
        <p:spPr>
          <a:xfrm>
            <a:off x="0" y="1689904"/>
            <a:ext cx="8803035" cy="5168097"/>
          </a:xfrm>
          <a:custGeom>
            <a:avLst/>
            <a:gdLst>
              <a:gd name="connsiteX0" fmla="*/ 0 w 8803035"/>
              <a:gd name="connsiteY0" fmla="*/ 0 h 5168097"/>
              <a:gd name="connsiteX1" fmla="*/ 630588 w 8803035"/>
              <a:gd name="connsiteY1" fmla="*/ 0 h 5168097"/>
              <a:gd name="connsiteX2" fmla="*/ 1592444 w 8803035"/>
              <a:gd name="connsiteY2" fmla="*/ 961856 h 5168097"/>
              <a:gd name="connsiteX3" fmla="*/ 2554300 w 8803035"/>
              <a:gd name="connsiteY3" fmla="*/ 0 h 5168097"/>
              <a:gd name="connsiteX4" fmla="*/ 8803035 w 8803035"/>
              <a:gd name="connsiteY4" fmla="*/ 0 h 5168097"/>
              <a:gd name="connsiteX5" fmla="*/ 8803035 w 8803035"/>
              <a:gd name="connsiteY5" fmla="*/ 5168097 h 5168097"/>
              <a:gd name="connsiteX6" fmla="*/ 0 w 8803035"/>
              <a:gd name="connsiteY6" fmla="*/ 5168097 h 51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3035" h="5168097">
                <a:moveTo>
                  <a:pt x="0" y="0"/>
                </a:moveTo>
                <a:lnTo>
                  <a:pt x="630588" y="0"/>
                </a:lnTo>
                <a:cubicBezTo>
                  <a:pt x="630588" y="531218"/>
                  <a:pt x="1061226" y="961856"/>
                  <a:pt x="1592444" y="961856"/>
                </a:cubicBezTo>
                <a:cubicBezTo>
                  <a:pt x="2123662" y="961856"/>
                  <a:pt x="2554300" y="531218"/>
                  <a:pt x="2554300" y="0"/>
                </a:cubicBezTo>
                <a:lnTo>
                  <a:pt x="8803035" y="0"/>
                </a:lnTo>
                <a:lnTo>
                  <a:pt x="8803035" y="5168097"/>
                </a:lnTo>
                <a:lnTo>
                  <a:pt x="0" y="5168097"/>
                </a:lnTo>
                <a:close/>
              </a:path>
            </a:pathLst>
          </a:custGeom>
        </p:spPr>
      </p:pic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8EFF58D-8A50-EF92-E9C7-588CF44D1367}"/>
              </a:ext>
            </a:extLst>
          </p:cNvPr>
          <p:cNvSpPr/>
          <p:nvPr/>
        </p:nvSpPr>
        <p:spPr>
          <a:xfrm>
            <a:off x="0" y="1689735"/>
            <a:ext cx="8803035" cy="5168265"/>
          </a:xfrm>
          <a:custGeom>
            <a:avLst/>
            <a:gdLst>
              <a:gd name="connsiteX0" fmla="*/ 0 w 8803035"/>
              <a:gd name="connsiteY0" fmla="*/ 0 h 5168265"/>
              <a:gd name="connsiteX1" fmla="*/ 626649 w 8803035"/>
              <a:gd name="connsiteY1" fmla="*/ 0 h 5168265"/>
              <a:gd name="connsiteX2" fmla="*/ 626632 w 8803035"/>
              <a:gd name="connsiteY2" fmla="*/ 169 h 5168265"/>
              <a:gd name="connsiteX3" fmla="*/ 1588488 w 8803035"/>
              <a:gd name="connsiteY3" fmla="*/ 962025 h 5168265"/>
              <a:gd name="connsiteX4" fmla="*/ 2550344 w 8803035"/>
              <a:gd name="connsiteY4" fmla="*/ 169 h 5168265"/>
              <a:gd name="connsiteX5" fmla="*/ 2550327 w 8803035"/>
              <a:gd name="connsiteY5" fmla="*/ 0 h 5168265"/>
              <a:gd name="connsiteX6" fmla="*/ 8803035 w 8803035"/>
              <a:gd name="connsiteY6" fmla="*/ 0 h 5168265"/>
              <a:gd name="connsiteX7" fmla="*/ 8803035 w 8803035"/>
              <a:gd name="connsiteY7" fmla="*/ 5168265 h 5168265"/>
              <a:gd name="connsiteX8" fmla="*/ 0 w 8803035"/>
              <a:gd name="connsiteY8" fmla="*/ 5168265 h 516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3035" h="5168265">
                <a:moveTo>
                  <a:pt x="0" y="0"/>
                </a:moveTo>
                <a:lnTo>
                  <a:pt x="626649" y="0"/>
                </a:lnTo>
                <a:lnTo>
                  <a:pt x="626632" y="169"/>
                </a:lnTo>
                <a:cubicBezTo>
                  <a:pt x="626632" y="531387"/>
                  <a:pt x="1057270" y="962025"/>
                  <a:pt x="1588488" y="962025"/>
                </a:cubicBezTo>
                <a:cubicBezTo>
                  <a:pt x="2119706" y="962025"/>
                  <a:pt x="2550344" y="531387"/>
                  <a:pt x="2550344" y="169"/>
                </a:cubicBezTo>
                <a:lnTo>
                  <a:pt x="2550327" y="0"/>
                </a:lnTo>
                <a:lnTo>
                  <a:pt x="8803035" y="0"/>
                </a:lnTo>
                <a:lnTo>
                  <a:pt x="8803035" y="5168265"/>
                </a:lnTo>
                <a:lnTo>
                  <a:pt x="0" y="516826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B3681624-AFAA-8294-49A8-E47EE6BE1CE5}"/>
              </a:ext>
            </a:extLst>
          </p:cNvPr>
          <p:cNvSpPr/>
          <p:nvPr/>
        </p:nvSpPr>
        <p:spPr>
          <a:xfrm rot="16200000">
            <a:off x="7129065" y="1705500"/>
            <a:ext cx="1689567" cy="1658372"/>
          </a:xfrm>
          <a:prstGeom prst="triangle">
            <a:avLst>
              <a:gd name="adj" fmla="val 100000"/>
            </a:avLst>
          </a:prstGeom>
          <a:solidFill>
            <a:srgbClr val="00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FAF4937C-88F9-CAAC-7004-55D887B766D5}"/>
              </a:ext>
            </a:extLst>
          </p:cNvPr>
          <p:cNvSpPr/>
          <p:nvPr/>
        </p:nvSpPr>
        <p:spPr>
          <a:xfrm rot="5400000" flipV="1">
            <a:off x="5470524" y="15764"/>
            <a:ext cx="1689904" cy="1658371"/>
          </a:xfrm>
          <a:prstGeom prst="triangle">
            <a:avLst>
              <a:gd name="adj" fmla="val 100000"/>
            </a:avLst>
          </a:prstGeom>
          <a:solidFill>
            <a:srgbClr val="00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84AB3D3-40AD-4D1E-93CE-306CB722F094}"/>
              </a:ext>
            </a:extLst>
          </p:cNvPr>
          <p:cNvSpPr/>
          <p:nvPr/>
        </p:nvSpPr>
        <p:spPr>
          <a:xfrm flipV="1">
            <a:off x="5438775" y="-3"/>
            <a:ext cx="1705885" cy="870588"/>
          </a:xfrm>
          <a:prstGeom prst="triangle">
            <a:avLst>
              <a:gd name="adj" fmla="val 49888"/>
            </a:avLst>
          </a:prstGeom>
          <a:solidFill>
            <a:srgbClr val="54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9B3BB00A-AD37-D63F-38BD-6991B6A4EC07}"/>
              </a:ext>
            </a:extLst>
          </p:cNvPr>
          <p:cNvSpPr/>
          <p:nvPr/>
        </p:nvSpPr>
        <p:spPr>
          <a:xfrm flipV="1">
            <a:off x="7734578" y="604776"/>
            <a:ext cx="761722" cy="388740"/>
          </a:xfrm>
          <a:prstGeom prst="triangle">
            <a:avLst>
              <a:gd name="adj" fmla="val 498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C454CBAC-3A83-E14D-1FC5-923E7ACF9B77}"/>
              </a:ext>
            </a:extLst>
          </p:cNvPr>
          <p:cNvSpPr/>
          <p:nvPr/>
        </p:nvSpPr>
        <p:spPr>
          <a:xfrm rot="5400000" flipV="1">
            <a:off x="9540645" y="2433312"/>
            <a:ext cx="697550" cy="684670"/>
          </a:xfrm>
          <a:prstGeom prst="triangle">
            <a:avLst>
              <a:gd name="adj" fmla="val 100000"/>
            </a:avLst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038A5B-8334-8E2A-E98F-A6BABCC3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6" t="63412"/>
          <a:stretch>
            <a:fillRect/>
          </a:stretch>
        </p:blipFill>
        <p:spPr>
          <a:xfrm>
            <a:off x="7144662" y="165"/>
            <a:ext cx="5047339" cy="3379473"/>
          </a:xfrm>
          <a:custGeom>
            <a:avLst/>
            <a:gdLst>
              <a:gd name="connsiteX0" fmla="*/ 1658373 w 5047339"/>
              <a:gd name="connsiteY0" fmla="*/ 1689906 h 3379473"/>
              <a:gd name="connsiteX1" fmla="*/ 3316745 w 5047339"/>
              <a:gd name="connsiteY1" fmla="*/ 1689906 h 3379473"/>
              <a:gd name="connsiteX2" fmla="*/ 1658373 w 5047339"/>
              <a:gd name="connsiteY2" fmla="*/ 3379473 h 3379473"/>
              <a:gd name="connsiteX3" fmla="*/ 1658373 w 5047339"/>
              <a:gd name="connsiteY3" fmla="*/ 0 h 3379473"/>
              <a:gd name="connsiteX4" fmla="*/ 5047339 w 5047339"/>
              <a:gd name="connsiteY4" fmla="*/ 0 h 3379473"/>
              <a:gd name="connsiteX5" fmla="*/ 5047339 w 5047339"/>
              <a:gd name="connsiteY5" fmla="*/ 1689568 h 3379473"/>
              <a:gd name="connsiteX6" fmla="*/ 1658373 w 5047339"/>
              <a:gd name="connsiteY6" fmla="*/ 1689568 h 3379473"/>
              <a:gd name="connsiteX7" fmla="*/ 1658373 w 5047339"/>
              <a:gd name="connsiteY7" fmla="*/ 1689901 h 3379473"/>
              <a:gd name="connsiteX8" fmla="*/ 1658375 w 5047339"/>
              <a:gd name="connsiteY8" fmla="*/ 1689904 h 3379473"/>
              <a:gd name="connsiteX9" fmla="*/ 1658373 w 5047339"/>
              <a:gd name="connsiteY9" fmla="*/ 1689904 h 3379473"/>
              <a:gd name="connsiteX10" fmla="*/ 2 w 5047339"/>
              <a:gd name="connsiteY10" fmla="*/ 1689904 h 3379473"/>
              <a:gd name="connsiteX11" fmla="*/ 2 w 5047339"/>
              <a:gd name="connsiteY11" fmla="*/ 339 h 3379473"/>
              <a:gd name="connsiteX12" fmla="*/ 0 w 5047339"/>
              <a:gd name="connsiteY12" fmla="*/ 337 h 3379473"/>
              <a:gd name="connsiteX13" fmla="*/ 1658373 w 5047339"/>
              <a:gd name="connsiteY13" fmla="*/ 337 h 337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47339" h="3379473">
                <a:moveTo>
                  <a:pt x="1658373" y="1689906"/>
                </a:moveTo>
                <a:lnTo>
                  <a:pt x="3316745" y="1689906"/>
                </a:lnTo>
                <a:lnTo>
                  <a:pt x="1658373" y="3379473"/>
                </a:lnTo>
                <a:close/>
                <a:moveTo>
                  <a:pt x="1658373" y="0"/>
                </a:moveTo>
                <a:lnTo>
                  <a:pt x="5047339" y="0"/>
                </a:lnTo>
                <a:lnTo>
                  <a:pt x="5047339" y="1689568"/>
                </a:lnTo>
                <a:lnTo>
                  <a:pt x="1658373" y="1689568"/>
                </a:lnTo>
                <a:lnTo>
                  <a:pt x="1658373" y="1689901"/>
                </a:lnTo>
                <a:lnTo>
                  <a:pt x="1658375" y="1689904"/>
                </a:lnTo>
                <a:lnTo>
                  <a:pt x="1658373" y="1689904"/>
                </a:lnTo>
                <a:lnTo>
                  <a:pt x="2" y="1689904"/>
                </a:lnTo>
                <a:lnTo>
                  <a:pt x="2" y="339"/>
                </a:lnTo>
                <a:lnTo>
                  <a:pt x="0" y="337"/>
                </a:lnTo>
                <a:lnTo>
                  <a:pt x="1658373" y="337"/>
                </a:lnTo>
                <a:close/>
              </a:path>
            </a:pathLst>
          </a:custGeom>
        </p:spPr>
      </p:pic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EFE5705F-FD6A-094B-5357-99D330D59FBF}"/>
              </a:ext>
            </a:extLst>
          </p:cNvPr>
          <p:cNvSpPr/>
          <p:nvPr/>
        </p:nvSpPr>
        <p:spPr>
          <a:xfrm>
            <a:off x="7144661" y="164"/>
            <a:ext cx="5047339" cy="3379473"/>
          </a:xfrm>
          <a:custGeom>
            <a:avLst/>
            <a:gdLst>
              <a:gd name="connsiteX0" fmla="*/ 1658373 w 5047339"/>
              <a:gd name="connsiteY0" fmla="*/ 1689906 h 3379473"/>
              <a:gd name="connsiteX1" fmla="*/ 3316745 w 5047339"/>
              <a:gd name="connsiteY1" fmla="*/ 1689906 h 3379473"/>
              <a:gd name="connsiteX2" fmla="*/ 1658373 w 5047339"/>
              <a:gd name="connsiteY2" fmla="*/ 3379473 h 3379473"/>
              <a:gd name="connsiteX3" fmla="*/ 1658373 w 5047339"/>
              <a:gd name="connsiteY3" fmla="*/ 0 h 3379473"/>
              <a:gd name="connsiteX4" fmla="*/ 5047339 w 5047339"/>
              <a:gd name="connsiteY4" fmla="*/ 0 h 3379473"/>
              <a:gd name="connsiteX5" fmla="*/ 5047339 w 5047339"/>
              <a:gd name="connsiteY5" fmla="*/ 1689568 h 3379473"/>
              <a:gd name="connsiteX6" fmla="*/ 1658373 w 5047339"/>
              <a:gd name="connsiteY6" fmla="*/ 1689568 h 3379473"/>
              <a:gd name="connsiteX7" fmla="*/ 1658373 w 5047339"/>
              <a:gd name="connsiteY7" fmla="*/ 1689901 h 3379473"/>
              <a:gd name="connsiteX8" fmla="*/ 1658375 w 5047339"/>
              <a:gd name="connsiteY8" fmla="*/ 1689904 h 3379473"/>
              <a:gd name="connsiteX9" fmla="*/ 1658373 w 5047339"/>
              <a:gd name="connsiteY9" fmla="*/ 1689904 h 3379473"/>
              <a:gd name="connsiteX10" fmla="*/ 2 w 5047339"/>
              <a:gd name="connsiteY10" fmla="*/ 1689904 h 3379473"/>
              <a:gd name="connsiteX11" fmla="*/ 2 w 5047339"/>
              <a:gd name="connsiteY11" fmla="*/ 339 h 3379473"/>
              <a:gd name="connsiteX12" fmla="*/ 0 w 5047339"/>
              <a:gd name="connsiteY12" fmla="*/ 337 h 3379473"/>
              <a:gd name="connsiteX13" fmla="*/ 1658373 w 5047339"/>
              <a:gd name="connsiteY13" fmla="*/ 337 h 337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47339" h="3379473">
                <a:moveTo>
                  <a:pt x="1658373" y="1689906"/>
                </a:moveTo>
                <a:lnTo>
                  <a:pt x="3316745" y="1689906"/>
                </a:lnTo>
                <a:lnTo>
                  <a:pt x="1658373" y="3379473"/>
                </a:lnTo>
                <a:close/>
                <a:moveTo>
                  <a:pt x="1658373" y="0"/>
                </a:moveTo>
                <a:lnTo>
                  <a:pt x="5047339" y="0"/>
                </a:lnTo>
                <a:lnTo>
                  <a:pt x="5047339" y="1689568"/>
                </a:lnTo>
                <a:lnTo>
                  <a:pt x="1658373" y="1689568"/>
                </a:lnTo>
                <a:lnTo>
                  <a:pt x="1658373" y="1689901"/>
                </a:lnTo>
                <a:lnTo>
                  <a:pt x="1658375" y="1689904"/>
                </a:lnTo>
                <a:lnTo>
                  <a:pt x="1658373" y="1689904"/>
                </a:lnTo>
                <a:lnTo>
                  <a:pt x="2" y="1689904"/>
                </a:lnTo>
                <a:lnTo>
                  <a:pt x="2" y="339"/>
                </a:lnTo>
                <a:lnTo>
                  <a:pt x="0" y="337"/>
                </a:lnTo>
                <a:lnTo>
                  <a:pt x="1658373" y="337"/>
                </a:lnTo>
                <a:close/>
              </a:path>
            </a:pathLst>
          </a:custGeom>
          <a:gradFill flip="none" rotWithShape="1">
            <a:gsLst>
              <a:gs pos="0">
                <a:srgbClr val="00B8FF">
                  <a:alpha val="80000"/>
                </a:srgbClr>
              </a:gs>
              <a:gs pos="100000">
                <a:srgbClr val="54FF9F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07A4D7D7-8142-7F8B-E67E-663A6C7E8284}"/>
              </a:ext>
            </a:extLst>
          </p:cNvPr>
          <p:cNvSpPr/>
          <p:nvPr/>
        </p:nvSpPr>
        <p:spPr>
          <a:xfrm rot="16200000" flipH="1" flipV="1">
            <a:off x="7128937" y="15722"/>
            <a:ext cx="1689821" cy="1658376"/>
          </a:xfrm>
          <a:prstGeom prst="triangle">
            <a:avLst>
              <a:gd name="adj" fmla="val 100000"/>
            </a:avLst>
          </a:prstGeom>
          <a:solidFill>
            <a:srgbClr val="54F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B9F3E846-5324-03FF-8458-CAAC7EA05460}"/>
              </a:ext>
            </a:extLst>
          </p:cNvPr>
          <p:cNvSpPr/>
          <p:nvPr/>
        </p:nvSpPr>
        <p:spPr>
          <a:xfrm rot="16200000" flipH="1" flipV="1">
            <a:off x="7141645" y="2485307"/>
            <a:ext cx="326566" cy="32053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Равнобедренный треугольник 28">
            <a:extLst>
              <a:ext uri="{FF2B5EF4-FFF2-40B4-BE49-F238E27FC236}">
                <a16:creationId xmlns:a16="http://schemas.microsoft.com/office/drawing/2014/main" id="{3C991E0B-C703-4625-1513-F61DF47B16B7}"/>
              </a:ext>
            </a:extLst>
          </p:cNvPr>
          <p:cNvSpPr/>
          <p:nvPr/>
        </p:nvSpPr>
        <p:spPr>
          <a:xfrm rot="5400000" flipH="1">
            <a:off x="7805190" y="687476"/>
            <a:ext cx="697550" cy="68467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49" name="Прямоугольник 2048">
            <a:extLst>
              <a:ext uri="{FF2B5EF4-FFF2-40B4-BE49-F238E27FC236}">
                <a16:creationId xmlns:a16="http://schemas.microsoft.com/office/drawing/2014/main" id="{76ACAE20-AF83-17EC-86F6-1F635F4504C7}"/>
              </a:ext>
            </a:extLst>
          </p:cNvPr>
          <p:cNvSpPr/>
          <p:nvPr/>
        </p:nvSpPr>
        <p:spPr>
          <a:xfrm>
            <a:off x="-593090" y="4733163"/>
            <a:ext cx="7024370" cy="16700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10A92-2069-4F5B-ADA6-1B06CC332C38}"/>
              </a:ext>
            </a:extLst>
          </p:cNvPr>
          <p:cNvSpPr txBox="1"/>
          <p:nvPr/>
        </p:nvSpPr>
        <p:spPr>
          <a:xfrm>
            <a:off x="411637" y="3357025"/>
            <a:ext cx="585853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3200">
                <a:latin typeface="ALS Sector Bold" panose="02000000000000000000" pitchFamily="50" charset="0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</a:rPr>
              <a:t>Исследование чувствительности электродных систем при смещении сердца в грудной клетке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1606EF1-B6EA-1FCD-118D-39BB1076F2BF}"/>
              </a:ext>
            </a:extLst>
          </p:cNvPr>
          <p:cNvGrpSpPr/>
          <p:nvPr/>
        </p:nvGrpSpPr>
        <p:grpSpPr>
          <a:xfrm>
            <a:off x="419889" y="4915701"/>
            <a:ext cx="3382491" cy="770348"/>
            <a:chOff x="419889" y="4937037"/>
            <a:chExt cx="3382491" cy="7703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2EAC7D-D91A-41EA-8355-DAFC91ACEC51}"/>
                </a:ext>
              </a:extLst>
            </p:cNvPr>
            <p:cNvSpPr txBox="1"/>
            <p:nvPr/>
          </p:nvSpPr>
          <p:spPr>
            <a:xfrm>
              <a:off x="419889" y="4937037"/>
              <a:ext cx="2460472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lnSpc>
                  <a:spcPct val="80000"/>
                </a:lnSpc>
                <a:defRPr>
                  <a:latin typeface="ALS Sector Bold" panose="02000000000000000000" pitchFamily="50" charset="0"/>
                </a:defRPr>
              </a:lvl1pPr>
            </a:lstStyle>
            <a:p>
              <a:pPr algn="l"/>
              <a:r>
                <a:rPr lang="ru-RU" sz="1600" dirty="0" err="1">
                  <a:solidFill>
                    <a:schemeClr val="bg1"/>
                  </a:solidFill>
                </a:rPr>
                <a:t>Плыткевич</a:t>
              </a:r>
              <a:r>
                <a:rPr lang="ru-RU" sz="1600" dirty="0">
                  <a:solidFill>
                    <a:schemeClr val="bg1"/>
                  </a:solidFill>
                </a:rPr>
                <a:t> Георгий Евгеньевич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297D33-6E98-4960-8781-B071EF0836E5}"/>
                </a:ext>
              </a:extLst>
            </p:cNvPr>
            <p:cNvSpPr txBox="1"/>
            <p:nvPr/>
          </p:nvSpPr>
          <p:spPr>
            <a:xfrm>
              <a:off x="422428" y="5418075"/>
              <a:ext cx="337995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lnSpc>
                  <a:spcPct val="80000"/>
                </a:lnSpc>
                <a:defRPr>
                  <a:solidFill>
                    <a:schemeClr val="bg1"/>
                  </a:solidFill>
                  <a:latin typeface="ALS Sector Bold" panose="02000000000000000000" pitchFamily="50" charset="0"/>
                </a:defRPr>
              </a:lvl1pPr>
            </a:lstStyle>
            <a:p>
              <a:r>
                <a:rPr lang="ru-RU" sz="1600" dirty="0"/>
                <a:t>Аспирант БМТ2-11М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73C98B-999B-5A13-4617-08DD23E49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2223" y="5745465"/>
            <a:ext cx="723600" cy="723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0BF297-9A14-FE3E-A424-566326597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634" y="1251245"/>
            <a:ext cx="865210" cy="8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249">
            <a:extLst>
              <a:ext uri="{FF2B5EF4-FFF2-40B4-BE49-F238E27FC236}">
                <a16:creationId xmlns:a16="http://schemas.microsoft.com/office/drawing/2014/main" id="{A03602D6-AF3E-382D-20F9-7BC1958B99AF}"/>
              </a:ext>
            </a:extLst>
          </p:cNvPr>
          <p:cNvSpPr txBox="1"/>
          <p:nvPr/>
        </p:nvSpPr>
        <p:spPr>
          <a:xfrm>
            <a:off x="11395031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chemeClr val="accent1">
                    <a:lumMod val="75000"/>
                  </a:schemeClr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1</a:t>
            </a:r>
          </a:p>
        </p:txBody>
      </p:sp>
      <p:cxnSp>
        <p:nvCxnSpPr>
          <p:cNvPr id="251" name="Прямая соединительная линия 250">
            <a:extLst>
              <a:ext uri="{FF2B5EF4-FFF2-40B4-BE49-F238E27FC236}">
                <a16:creationId xmlns:a16="http://schemas.microsoft.com/office/drawing/2014/main" id="{49C1A70A-43E0-5983-B17B-007FA9249780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F70047F-8A83-B22F-F155-198C5F401361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1CB109-1244-E959-83AD-3CDF023EFBA5}"/>
              </a:ext>
            </a:extLst>
          </p:cNvPr>
          <p:cNvSpPr txBox="1"/>
          <p:nvPr/>
        </p:nvSpPr>
        <p:spPr>
          <a:xfrm>
            <a:off x="403152" y="834865"/>
            <a:ext cx="1146022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Цель работы</a:t>
            </a:r>
            <a:endParaRPr lang="ru-RU" sz="2400" dirty="0">
              <a:solidFill>
                <a:srgbClr val="1A1A19"/>
              </a:solidFill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D28478C-94B8-8218-7E06-466E2756362C}"/>
              </a:ext>
            </a:extLst>
          </p:cNvPr>
          <p:cNvGrpSpPr/>
          <p:nvPr/>
        </p:nvGrpSpPr>
        <p:grpSpPr>
          <a:xfrm>
            <a:off x="803894" y="2655500"/>
            <a:ext cx="8648016" cy="646290"/>
            <a:chOff x="519808" y="2147631"/>
            <a:chExt cx="6971535" cy="646290"/>
          </a:xfrm>
        </p:grpSpPr>
        <p:sp>
          <p:nvSpPr>
            <p:cNvPr id="39" name="Рисунок 7">
              <a:extLst>
                <a:ext uri="{FF2B5EF4-FFF2-40B4-BE49-F238E27FC236}">
                  <a16:creationId xmlns:a16="http://schemas.microsoft.com/office/drawing/2014/main" id="{52C976D4-2221-FA71-A3B5-DA586DA29F7E}"/>
                </a:ext>
              </a:extLst>
            </p:cNvPr>
            <p:cNvSpPr/>
            <p:nvPr/>
          </p:nvSpPr>
          <p:spPr>
            <a:xfrm>
              <a:off x="519808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rgbClr val="006CDC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40" name="Google Shape;183;g2179697adb8_3_13">
              <a:extLst>
                <a:ext uri="{FF2B5EF4-FFF2-40B4-BE49-F238E27FC236}">
                  <a16:creationId xmlns:a16="http://schemas.microsoft.com/office/drawing/2014/main" id="{432F61B5-EC5B-3340-8E31-B13F8482F41C}"/>
                </a:ext>
              </a:extLst>
            </p:cNvPr>
            <p:cNvSpPr txBox="1"/>
            <p:nvPr/>
          </p:nvSpPr>
          <p:spPr>
            <a:xfrm>
              <a:off x="722773" y="2147631"/>
              <a:ext cx="676857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2000" dirty="0">
                  <a:solidFill>
                    <a:srgbClr val="1A1A19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Исследовать чувствительность электродных систем в различных положениях к изменениям положения и размеров сердца</a:t>
              </a:r>
            </a:p>
          </p:txBody>
        </p: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1AE33211-0795-7F29-1AB1-1521EB289CD0}"/>
              </a:ext>
            </a:extLst>
          </p:cNvPr>
          <p:cNvGrpSpPr/>
          <p:nvPr/>
        </p:nvGrpSpPr>
        <p:grpSpPr>
          <a:xfrm>
            <a:off x="6753679" y="3308965"/>
            <a:ext cx="3895725" cy="258492"/>
            <a:chOff x="6753679" y="2147631"/>
            <a:chExt cx="3895725" cy="258492"/>
          </a:xfrm>
        </p:grpSpPr>
        <p:sp>
          <p:nvSpPr>
            <p:cNvPr id="210" name="Рисунок 7">
              <a:extLst>
                <a:ext uri="{FF2B5EF4-FFF2-40B4-BE49-F238E27FC236}">
                  <a16:creationId xmlns:a16="http://schemas.microsoft.com/office/drawing/2014/main" id="{8615C2A0-0F60-18F0-E134-4E6635556767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11" name="Google Shape;183;g2179697adb8_3_13">
              <a:extLst>
                <a:ext uri="{FF2B5EF4-FFF2-40B4-BE49-F238E27FC236}">
                  <a16:creationId xmlns:a16="http://schemas.microsoft.com/office/drawing/2014/main" id="{4D73606F-DF87-75EA-5251-94A0341465A7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grpSp>
        <p:nvGrpSpPr>
          <p:cNvPr id="212" name="Группа 211">
            <a:extLst>
              <a:ext uri="{FF2B5EF4-FFF2-40B4-BE49-F238E27FC236}">
                <a16:creationId xmlns:a16="http://schemas.microsoft.com/office/drawing/2014/main" id="{E2B24C07-376F-05E6-A2C6-07D4BD985A28}"/>
              </a:ext>
            </a:extLst>
          </p:cNvPr>
          <p:cNvGrpSpPr/>
          <p:nvPr/>
        </p:nvGrpSpPr>
        <p:grpSpPr>
          <a:xfrm>
            <a:off x="6753679" y="3889632"/>
            <a:ext cx="3895725" cy="258492"/>
            <a:chOff x="6753679" y="2147631"/>
            <a:chExt cx="3895725" cy="258492"/>
          </a:xfrm>
        </p:grpSpPr>
        <p:sp>
          <p:nvSpPr>
            <p:cNvPr id="213" name="Рисунок 7">
              <a:extLst>
                <a:ext uri="{FF2B5EF4-FFF2-40B4-BE49-F238E27FC236}">
                  <a16:creationId xmlns:a16="http://schemas.microsoft.com/office/drawing/2014/main" id="{CE97BA4F-906A-DFBD-DB76-DF5C63BA41B8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14" name="Google Shape;183;g2179697adb8_3_13">
              <a:extLst>
                <a:ext uri="{FF2B5EF4-FFF2-40B4-BE49-F238E27FC236}">
                  <a16:creationId xmlns:a16="http://schemas.microsoft.com/office/drawing/2014/main" id="{57A009E0-014C-4A4C-59EC-17AF3C9C8177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grpSp>
        <p:nvGrpSpPr>
          <p:cNvPr id="216" name="Группа 215">
            <a:extLst>
              <a:ext uri="{FF2B5EF4-FFF2-40B4-BE49-F238E27FC236}">
                <a16:creationId xmlns:a16="http://schemas.microsoft.com/office/drawing/2014/main" id="{08E95ECE-1FFE-03E6-2727-ADBA68813D17}"/>
              </a:ext>
            </a:extLst>
          </p:cNvPr>
          <p:cNvGrpSpPr/>
          <p:nvPr/>
        </p:nvGrpSpPr>
        <p:grpSpPr>
          <a:xfrm>
            <a:off x="6753679" y="4470299"/>
            <a:ext cx="3895725" cy="258492"/>
            <a:chOff x="6753679" y="2147631"/>
            <a:chExt cx="3895725" cy="258492"/>
          </a:xfrm>
        </p:grpSpPr>
        <p:sp>
          <p:nvSpPr>
            <p:cNvPr id="217" name="Рисунок 7">
              <a:extLst>
                <a:ext uri="{FF2B5EF4-FFF2-40B4-BE49-F238E27FC236}">
                  <a16:creationId xmlns:a16="http://schemas.microsoft.com/office/drawing/2014/main" id="{A49AC6CC-2C5D-E584-7662-06027EF39842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18" name="Google Shape;183;g2179697adb8_3_13">
              <a:extLst>
                <a:ext uri="{FF2B5EF4-FFF2-40B4-BE49-F238E27FC236}">
                  <a16:creationId xmlns:a16="http://schemas.microsoft.com/office/drawing/2014/main" id="{D9B27A94-1AA6-965F-A89C-28BF49ABA858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grpSp>
        <p:nvGrpSpPr>
          <p:cNvPr id="219" name="Группа 218">
            <a:extLst>
              <a:ext uri="{FF2B5EF4-FFF2-40B4-BE49-F238E27FC236}">
                <a16:creationId xmlns:a16="http://schemas.microsoft.com/office/drawing/2014/main" id="{FCE21B80-9A8E-968D-8B9A-A43F92B082BA}"/>
              </a:ext>
            </a:extLst>
          </p:cNvPr>
          <p:cNvGrpSpPr/>
          <p:nvPr/>
        </p:nvGrpSpPr>
        <p:grpSpPr>
          <a:xfrm>
            <a:off x="6753679" y="5050966"/>
            <a:ext cx="3895725" cy="258492"/>
            <a:chOff x="6753679" y="2147631"/>
            <a:chExt cx="3895725" cy="258492"/>
          </a:xfrm>
        </p:grpSpPr>
        <p:sp>
          <p:nvSpPr>
            <p:cNvPr id="221" name="Рисунок 7">
              <a:extLst>
                <a:ext uri="{FF2B5EF4-FFF2-40B4-BE49-F238E27FC236}">
                  <a16:creationId xmlns:a16="http://schemas.microsoft.com/office/drawing/2014/main" id="{3816E7D5-1703-31F5-1665-540206B586F2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22" name="Google Shape;183;g2179697adb8_3_13">
              <a:extLst>
                <a:ext uri="{FF2B5EF4-FFF2-40B4-BE49-F238E27FC236}">
                  <a16:creationId xmlns:a16="http://schemas.microsoft.com/office/drawing/2014/main" id="{5843E960-2D84-0FAC-4BDD-9EB7D60CBF95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2D24BC83-FD28-4CA8-FC74-0B387F2AED40}"/>
              </a:ext>
            </a:extLst>
          </p:cNvPr>
          <p:cNvGrpSpPr/>
          <p:nvPr/>
        </p:nvGrpSpPr>
        <p:grpSpPr>
          <a:xfrm>
            <a:off x="6753679" y="5631633"/>
            <a:ext cx="3895725" cy="258492"/>
            <a:chOff x="6753679" y="2147631"/>
            <a:chExt cx="3895725" cy="258492"/>
          </a:xfrm>
        </p:grpSpPr>
        <p:sp>
          <p:nvSpPr>
            <p:cNvPr id="224" name="Рисунок 7">
              <a:extLst>
                <a:ext uri="{FF2B5EF4-FFF2-40B4-BE49-F238E27FC236}">
                  <a16:creationId xmlns:a16="http://schemas.microsoft.com/office/drawing/2014/main" id="{A14589CF-4BD4-E5C0-2348-D8B2A687059A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25" name="Google Shape;183;g2179697adb8_3_13">
              <a:extLst>
                <a:ext uri="{FF2B5EF4-FFF2-40B4-BE49-F238E27FC236}">
                  <a16:creationId xmlns:a16="http://schemas.microsoft.com/office/drawing/2014/main" id="{CE10B17D-8AC3-18EE-2C6A-51E628F2CF99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grpSp>
        <p:nvGrpSpPr>
          <p:cNvPr id="231" name="Группа 230">
            <a:extLst>
              <a:ext uri="{FF2B5EF4-FFF2-40B4-BE49-F238E27FC236}">
                <a16:creationId xmlns:a16="http://schemas.microsoft.com/office/drawing/2014/main" id="{A4600992-B70C-8F43-76E3-D619E9C5EAD8}"/>
              </a:ext>
            </a:extLst>
          </p:cNvPr>
          <p:cNvGrpSpPr/>
          <p:nvPr/>
        </p:nvGrpSpPr>
        <p:grpSpPr>
          <a:xfrm>
            <a:off x="6753679" y="6212301"/>
            <a:ext cx="3895725" cy="258492"/>
            <a:chOff x="6753679" y="2147631"/>
            <a:chExt cx="3895725" cy="258492"/>
          </a:xfrm>
        </p:grpSpPr>
        <p:sp>
          <p:nvSpPr>
            <p:cNvPr id="234" name="Рисунок 7">
              <a:extLst>
                <a:ext uri="{FF2B5EF4-FFF2-40B4-BE49-F238E27FC236}">
                  <a16:creationId xmlns:a16="http://schemas.microsoft.com/office/drawing/2014/main" id="{83BAA1F6-1B1D-60B9-4817-76A568778873}"/>
                </a:ext>
              </a:extLst>
            </p:cNvPr>
            <p:cNvSpPr/>
            <p:nvPr/>
          </p:nvSpPr>
          <p:spPr>
            <a:xfrm>
              <a:off x="6753679" y="2200916"/>
              <a:ext cx="154185" cy="154185"/>
            </a:xfrm>
            <a:custGeom>
              <a:avLst/>
              <a:gdLst>
                <a:gd name="connsiteX0" fmla="*/ 77093 w 154185"/>
                <a:gd name="connsiteY0" fmla="*/ 154186 h 154185"/>
                <a:gd name="connsiteX1" fmla="*/ 0 w 154185"/>
                <a:gd name="connsiteY1" fmla="*/ 77093 h 154185"/>
                <a:gd name="connsiteX2" fmla="*/ 77093 w 154185"/>
                <a:gd name="connsiteY2" fmla="*/ 0 h 154185"/>
                <a:gd name="connsiteX3" fmla="*/ 154186 w 154185"/>
                <a:gd name="connsiteY3" fmla="*/ 77093 h 154185"/>
                <a:gd name="connsiteX4" fmla="*/ 77093 w 154185"/>
                <a:gd name="connsiteY4" fmla="*/ 154186 h 154185"/>
                <a:gd name="connsiteX5" fmla="*/ 77093 w 154185"/>
                <a:gd name="connsiteY5" fmla="*/ 11013 h 154185"/>
                <a:gd name="connsiteX6" fmla="*/ 11013 w 154185"/>
                <a:gd name="connsiteY6" fmla="*/ 77093 h 154185"/>
                <a:gd name="connsiteX7" fmla="*/ 77093 w 154185"/>
                <a:gd name="connsiteY7" fmla="*/ 143172 h 154185"/>
                <a:gd name="connsiteX8" fmla="*/ 143172 w 154185"/>
                <a:gd name="connsiteY8" fmla="*/ 77093 h 154185"/>
                <a:gd name="connsiteX9" fmla="*/ 77093 w 154185"/>
                <a:gd name="connsiteY9" fmla="*/ 11013 h 154185"/>
                <a:gd name="connsiteX10" fmla="*/ 77093 w 154185"/>
                <a:gd name="connsiteY10" fmla="*/ 121146 h 154185"/>
                <a:gd name="connsiteX11" fmla="*/ 33040 w 154185"/>
                <a:gd name="connsiteY11" fmla="*/ 77093 h 154185"/>
                <a:gd name="connsiteX12" fmla="*/ 77093 w 154185"/>
                <a:gd name="connsiteY12" fmla="*/ 33040 h 154185"/>
                <a:gd name="connsiteX13" fmla="*/ 121146 w 154185"/>
                <a:gd name="connsiteY13" fmla="*/ 77093 h 154185"/>
                <a:gd name="connsiteX14" fmla="*/ 77093 w 154185"/>
                <a:gd name="connsiteY14" fmla="*/ 121146 h 154185"/>
                <a:gd name="connsiteX15" fmla="*/ 77093 w 154185"/>
                <a:gd name="connsiteY15" fmla="*/ 44053 h 154185"/>
                <a:gd name="connsiteX16" fmla="*/ 44053 w 154185"/>
                <a:gd name="connsiteY16" fmla="*/ 77093 h 154185"/>
                <a:gd name="connsiteX17" fmla="*/ 77093 w 154185"/>
                <a:gd name="connsiteY17" fmla="*/ 110133 h 154185"/>
                <a:gd name="connsiteX18" fmla="*/ 110133 w 154185"/>
                <a:gd name="connsiteY18" fmla="*/ 77093 h 154185"/>
                <a:gd name="connsiteX19" fmla="*/ 77093 w 154185"/>
                <a:gd name="connsiteY19" fmla="*/ 44053 h 1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85" h="154185">
                  <a:moveTo>
                    <a:pt x="77093" y="154186"/>
                  </a:moveTo>
                  <a:cubicBezTo>
                    <a:pt x="34516" y="154186"/>
                    <a:pt x="0" y="119670"/>
                    <a:pt x="0" y="77093"/>
                  </a:cubicBezTo>
                  <a:cubicBezTo>
                    <a:pt x="0" y="34516"/>
                    <a:pt x="34516" y="0"/>
                    <a:pt x="77093" y="0"/>
                  </a:cubicBezTo>
                  <a:cubicBezTo>
                    <a:pt x="119670" y="0"/>
                    <a:pt x="154186" y="34516"/>
                    <a:pt x="154186" y="77093"/>
                  </a:cubicBezTo>
                  <a:cubicBezTo>
                    <a:pt x="154138" y="119650"/>
                    <a:pt x="119650" y="154138"/>
                    <a:pt x="77093" y="154186"/>
                  </a:cubicBezTo>
                  <a:close/>
                  <a:moveTo>
                    <a:pt x="77093" y="11013"/>
                  </a:moveTo>
                  <a:cubicBezTo>
                    <a:pt x="40598" y="11013"/>
                    <a:pt x="11013" y="40598"/>
                    <a:pt x="11013" y="77093"/>
                  </a:cubicBezTo>
                  <a:cubicBezTo>
                    <a:pt x="11013" y="113587"/>
                    <a:pt x="40598" y="143172"/>
                    <a:pt x="77093" y="143172"/>
                  </a:cubicBezTo>
                  <a:cubicBezTo>
                    <a:pt x="113587" y="143172"/>
                    <a:pt x="143172" y="113587"/>
                    <a:pt x="143172" y="77093"/>
                  </a:cubicBezTo>
                  <a:cubicBezTo>
                    <a:pt x="143132" y="40615"/>
                    <a:pt x="113570" y="11054"/>
                    <a:pt x="77093" y="11013"/>
                  </a:cubicBezTo>
                  <a:close/>
                  <a:moveTo>
                    <a:pt x="77093" y="121146"/>
                  </a:moveTo>
                  <a:cubicBezTo>
                    <a:pt x="52763" y="121146"/>
                    <a:pt x="33040" y="101423"/>
                    <a:pt x="33040" y="77093"/>
                  </a:cubicBezTo>
                  <a:cubicBezTo>
                    <a:pt x="33040" y="52763"/>
                    <a:pt x="52763" y="33040"/>
                    <a:pt x="77093" y="33040"/>
                  </a:cubicBezTo>
                  <a:cubicBezTo>
                    <a:pt x="101423" y="33040"/>
                    <a:pt x="121146" y="52763"/>
                    <a:pt x="121146" y="77093"/>
                  </a:cubicBezTo>
                  <a:cubicBezTo>
                    <a:pt x="121118" y="101411"/>
                    <a:pt x="101411" y="121118"/>
                    <a:pt x="77093" y="121146"/>
                  </a:cubicBezTo>
                  <a:close/>
                  <a:moveTo>
                    <a:pt x="77093" y="44053"/>
                  </a:moveTo>
                  <a:cubicBezTo>
                    <a:pt x="58845" y="44053"/>
                    <a:pt x="44053" y="58845"/>
                    <a:pt x="44053" y="77093"/>
                  </a:cubicBezTo>
                  <a:cubicBezTo>
                    <a:pt x="44053" y="95340"/>
                    <a:pt x="58845" y="110133"/>
                    <a:pt x="77093" y="110133"/>
                  </a:cubicBezTo>
                  <a:cubicBezTo>
                    <a:pt x="95340" y="110133"/>
                    <a:pt x="110133" y="95340"/>
                    <a:pt x="110133" y="77093"/>
                  </a:cubicBezTo>
                  <a:cubicBezTo>
                    <a:pt x="110113" y="58854"/>
                    <a:pt x="95332" y="44073"/>
                    <a:pt x="77093" y="44053"/>
                  </a:cubicBezTo>
                  <a:close/>
                </a:path>
              </a:pathLst>
            </a:custGeom>
            <a:solidFill>
              <a:schemeClr val="bg1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20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endParaRPr>
            </a:p>
          </p:txBody>
        </p:sp>
        <p:sp>
          <p:nvSpPr>
            <p:cNvPr id="237" name="Google Shape;183;g2179697adb8_3_13">
              <a:extLst>
                <a:ext uri="{FF2B5EF4-FFF2-40B4-BE49-F238E27FC236}">
                  <a16:creationId xmlns:a16="http://schemas.microsoft.com/office/drawing/2014/main" id="{D7069DF3-48BD-C18E-ACC8-6EF82BCBE13A}"/>
                </a:ext>
              </a:extLst>
            </p:cNvPr>
            <p:cNvSpPr txBox="1"/>
            <p:nvPr/>
          </p:nvSpPr>
          <p:spPr>
            <a:xfrm>
              <a:off x="6956644" y="2147631"/>
              <a:ext cx="3692760" cy="25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1200" dirty="0">
                  <a:solidFill>
                    <a:schemeClr val="bg1"/>
                  </a:solidFill>
                  <a:latin typeface="ALS Sector Regular" panose="02000000000000000000" pitchFamily="50" charset="0"/>
                  <a:cs typeface="ALS Sector Regular" panose="02000000000000000000" pitchFamily="50" charset="0"/>
                </a:rPr>
                <a:t>Текст</a:t>
              </a: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278ED3-22BF-1EBF-1B6F-5681B0E53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463" y="458172"/>
            <a:ext cx="345600" cy="3456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524083-D753-7E66-2B51-7792E1C05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373" y="407410"/>
            <a:ext cx="422893" cy="42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0AB927-4BC5-B713-03C8-4E1DC0787346}"/>
              </a:ext>
            </a:extLst>
          </p:cNvPr>
          <p:cNvSpPr/>
          <p:nvPr/>
        </p:nvSpPr>
        <p:spPr>
          <a:xfrm>
            <a:off x="4761533" y="0"/>
            <a:ext cx="7422573" cy="6858000"/>
          </a:xfrm>
          <a:prstGeom prst="rect">
            <a:avLst/>
          </a:prstGeom>
          <a:gradFill flip="none" rotWithShape="1">
            <a:gsLst>
              <a:gs pos="0">
                <a:srgbClr val="00B8FF">
                  <a:alpha val="20000"/>
                </a:srgbClr>
              </a:gs>
              <a:gs pos="100000">
                <a:srgbClr val="54FF9F">
                  <a:alpha val="2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Text">
            <a:extLst>
              <a:ext uri="{FF2B5EF4-FFF2-40B4-BE49-F238E27FC236}">
                <a16:creationId xmlns:a16="http://schemas.microsoft.com/office/drawing/2014/main" id="{E0BC6F21-1DC4-ED7C-9149-61FEF487651A}"/>
              </a:ext>
            </a:extLst>
          </p:cNvPr>
          <p:cNvSpPr/>
          <p:nvPr/>
        </p:nvSpPr>
        <p:spPr>
          <a:xfrm>
            <a:off x="481649" y="440096"/>
            <a:ext cx="2776853" cy="25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1200" kern="400" cap="none" spc="3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МОДЕЛЬ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A8AA918-6A9C-0390-45F8-B791173DFFB0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EC8FA2-D7FE-83FE-3D85-E7C4D1FE129C}"/>
              </a:ext>
            </a:extLst>
          </p:cNvPr>
          <p:cNvSpPr txBox="1"/>
          <p:nvPr/>
        </p:nvSpPr>
        <p:spPr>
          <a:xfrm>
            <a:off x="406875" y="889435"/>
            <a:ext cx="436255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Элементы модели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2157C-FA12-9AB5-CE55-CA6051EFD38C}"/>
              </a:ext>
            </a:extLst>
          </p:cNvPr>
          <p:cNvSpPr txBox="1"/>
          <p:nvPr/>
        </p:nvSpPr>
        <p:spPr>
          <a:xfrm>
            <a:off x="11390269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rgbClr val="006CDC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2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6D84A42-3AE7-F247-C3DD-DF016AEA47E2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rgbClr val="006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5652F0-B65D-3F79-8CFC-4E12A6F06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863" y="453525"/>
            <a:ext cx="349200" cy="349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C31712F-A0E6-DEA1-2E5E-B1DC25B4B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5373" y="406426"/>
            <a:ext cx="425784" cy="42578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66D79F6-3E4D-4220-88C2-37CFEECE7C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10070" r="27802" b="10798"/>
          <a:stretch/>
        </p:blipFill>
        <p:spPr>
          <a:xfrm>
            <a:off x="5078028" y="406426"/>
            <a:ext cx="2823099" cy="25395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F05C5C-635B-45C6-87A2-7C539799EF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0096" r="21568" b="7176"/>
          <a:stretch/>
        </p:blipFill>
        <p:spPr>
          <a:xfrm>
            <a:off x="7936833" y="406426"/>
            <a:ext cx="2861166" cy="253956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9EE19FF-BE11-49C7-B5CB-FF30AA9477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0" t="10096" r="28689" b="8800"/>
          <a:stretch/>
        </p:blipFill>
        <p:spPr>
          <a:xfrm>
            <a:off x="5078028" y="3807393"/>
            <a:ext cx="2823098" cy="245317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97F7BB6-D367-45AF-BB4C-320FCE2A3E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2" t="11705" r="33774" b="22977"/>
          <a:stretch/>
        </p:blipFill>
        <p:spPr>
          <a:xfrm>
            <a:off x="7936833" y="3807393"/>
            <a:ext cx="2917198" cy="245317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17085F-A820-4FE6-B787-A19F92BD57C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13617" r="22039" b="9230"/>
          <a:stretch/>
        </p:blipFill>
        <p:spPr>
          <a:xfrm>
            <a:off x="1127600" y="1552355"/>
            <a:ext cx="2084384" cy="22794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B40AFFC-002C-4372-A056-55C924B2CBC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1" t="38204" r="46162" b="28558"/>
          <a:stretch/>
        </p:blipFill>
        <p:spPr>
          <a:xfrm>
            <a:off x="204631" y="4428536"/>
            <a:ext cx="1700824" cy="159202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24F7E88-9942-4328-9DFD-6154975D98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t="37152" r="33270" b="5191"/>
          <a:stretch/>
        </p:blipFill>
        <p:spPr>
          <a:xfrm>
            <a:off x="2045244" y="4049151"/>
            <a:ext cx="2102744" cy="2072032"/>
          </a:xfrm>
          <a:prstGeom prst="rect">
            <a:avLst/>
          </a:prstGeom>
        </p:spPr>
      </p:pic>
      <p:sp>
        <p:nvSpPr>
          <p:cNvPr id="35" name="Subtitle Text">
            <a:extLst>
              <a:ext uri="{FF2B5EF4-FFF2-40B4-BE49-F238E27FC236}">
                <a16:creationId xmlns:a16="http://schemas.microsoft.com/office/drawing/2014/main" id="{AA2B75DC-A87A-4EC3-8488-D11F8D8B6348}"/>
              </a:ext>
            </a:extLst>
          </p:cNvPr>
          <p:cNvSpPr/>
          <p:nvPr/>
        </p:nvSpPr>
        <p:spPr>
          <a:xfrm>
            <a:off x="1367969" y="3795711"/>
            <a:ext cx="1354549" cy="235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2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Легкие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919DF0-1C08-4DE3-8894-89722B6F5914}"/>
              </a:ext>
            </a:extLst>
          </p:cNvPr>
          <p:cNvSpPr txBox="1"/>
          <p:nvPr/>
        </p:nvSpPr>
        <p:spPr>
          <a:xfrm>
            <a:off x="278364" y="5969304"/>
            <a:ext cx="176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Упрощенная шаровая модель сердца</a:t>
            </a:r>
          </a:p>
        </p:txBody>
      </p:sp>
      <p:sp>
        <p:nvSpPr>
          <p:cNvPr id="38" name="Subtitle Text">
            <a:extLst>
              <a:ext uri="{FF2B5EF4-FFF2-40B4-BE49-F238E27FC236}">
                <a16:creationId xmlns:a16="http://schemas.microsoft.com/office/drawing/2014/main" id="{8691F4E2-7DEB-45E8-AA66-72A3B6330CF7}"/>
              </a:ext>
            </a:extLst>
          </p:cNvPr>
          <p:cNvSpPr/>
          <p:nvPr/>
        </p:nvSpPr>
        <p:spPr>
          <a:xfrm>
            <a:off x="2118573" y="6058367"/>
            <a:ext cx="1794224" cy="605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2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Упрощенная модель внутренних органов брюшной полости</a:t>
            </a:r>
          </a:p>
        </p:txBody>
      </p:sp>
      <p:sp>
        <p:nvSpPr>
          <p:cNvPr id="39" name="Subtitle Text">
            <a:extLst>
              <a:ext uri="{FF2B5EF4-FFF2-40B4-BE49-F238E27FC236}">
                <a16:creationId xmlns:a16="http://schemas.microsoft.com/office/drawing/2014/main" id="{031A80AF-F40B-4852-AC0B-B7DFFFE4C5EC}"/>
              </a:ext>
            </a:extLst>
          </p:cNvPr>
          <p:cNvSpPr/>
          <p:nvPr/>
        </p:nvSpPr>
        <p:spPr>
          <a:xfrm>
            <a:off x="5592465" y="2978332"/>
            <a:ext cx="1794224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6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Кожный слой</a:t>
            </a:r>
          </a:p>
        </p:txBody>
      </p:sp>
      <p:sp>
        <p:nvSpPr>
          <p:cNvPr id="40" name="Subtitle Text">
            <a:extLst>
              <a:ext uri="{FF2B5EF4-FFF2-40B4-BE49-F238E27FC236}">
                <a16:creationId xmlns:a16="http://schemas.microsoft.com/office/drawing/2014/main" id="{D633F4EA-3CF0-4374-AF6F-FE01B0CB47C4}"/>
              </a:ext>
            </a:extLst>
          </p:cNvPr>
          <p:cNvSpPr/>
          <p:nvPr/>
        </p:nvSpPr>
        <p:spPr>
          <a:xfrm>
            <a:off x="8415965" y="2973237"/>
            <a:ext cx="1794224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6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Жировой слой</a:t>
            </a:r>
          </a:p>
        </p:txBody>
      </p:sp>
      <p:sp>
        <p:nvSpPr>
          <p:cNvPr id="41" name="Subtitle Text">
            <a:extLst>
              <a:ext uri="{FF2B5EF4-FFF2-40B4-BE49-F238E27FC236}">
                <a16:creationId xmlns:a16="http://schemas.microsoft.com/office/drawing/2014/main" id="{A08606F9-B2C2-4A78-A7A0-95C2D746B37B}"/>
              </a:ext>
            </a:extLst>
          </p:cNvPr>
          <p:cNvSpPr/>
          <p:nvPr/>
        </p:nvSpPr>
        <p:spPr>
          <a:xfrm>
            <a:off x="5592465" y="6333593"/>
            <a:ext cx="1794224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6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Мышечный слой</a:t>
            </a:r>
          </a:p>
        </p:txBody>
      </p:sp>
      <p:sp>
        <p:nvSpPr>
          <p:cNvPr id="42" name="Subtitle Text">
            <a:extLst>
              <a:ext uri="{FF2B5EF4-FFF2-40B4-BE49-F238E27FC236}">
                <a16:creationId xmlns:a16="http://schemas.microsoft.com/office/drawing/2014/main" id="{3DE72430-967D-4282-96C3-4B4AADEBA4E7}"/>
              </a:ext>
            </a:extLst>
          </p:cNvPr>
          <p:cNvSpPr/>
          <p:nvPr/>
        </p:nvSpPr>
        <p:spPr>
          <a:xfrm>
            <a:off x="8498320" y="6323320"/>
            <a:ext cx="1794224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1200"/>
              </a:spcBef>
            </a:pPr>
            <a:r>
              <a:rPr lang="ru-RU" sz="1600" cap="none" spc="0" dirty="0">
                <a:solidFill>
                  <a:prstClr val="black"/>
                </a:solidFill>
                <a:latin typeface="ALS Sector Regular" panose="02000000000000000000" pitchFamily="50" charset="0"/>
                <a:ea typeface="+mn-ea"/>
                <a:cs typeface="ALS Sector Regular" panose="02000000000000000000" pitchFamily="50" charset="0"/>
              </a:rPr>
              <a:t>Кости</a:t>
            </a:r>
          </a:p>
        </p:txBody>
      </p:sp>
    </p:spTree>
    <p:extLst>
      <p:ext uri="{BB962C8B-B14F-4D97-AF65-F5344CB8AC3E}">
        <p14:creationId xmlns:p14="http://schemas.microsoft.com/office/powerpoint/2010/main" val="4310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469B484D-9CD9-442E-8CAF-D448200D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22286"/>
              </p:ext>
            </p:extLst>
          </p:nvPr>
        </p:nvGraphicFramePr>
        <p:xfrm>
          <a:off x="3861036" y="1951171"/>
          <a:ext cx="4695040" cy="3798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520">
                  <a:extLst>
                    <a:ext uri="{9D8B030D-6E8A-4147-A177-3AD203B41FA5}">
                      <a16:colId xmlns:a16="http://schemas.microsoft.com/office/drawing/2014/main" val="1611368592"/>
                    </a:ext>
                  </a:extLst>
                </a:gridCol>
                <a:gridCol w="2347520">
                  <a:extLst>
                    <a:ext uri="{9D8B030D-6E8A-4147-A177-3AD203B41FA5}">
                      <a16:colId xmlns:a16="http://schemas.microsoft.com/office/drawing/2014/main" val="1553735533"/>
                    </a:ext>
                  </a:extLst>
                </a:gridCol>
              </a:tblGrid>
              <a:tr h="59684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b="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Материал и ткани</a:t>
                      </a:r>
                      <a:endParaRPr sz="1200" b="0" dirty="0">
                        <a:solidFill>
                          <a:srgbClr val="1A1A19"/>
                        </a:solidFill>
                        <a:latin typeface="ALS Sector Bold" panose="02000000000000000000" pitchFamily="50" charset="0"/>
                        <a:sym typeface="Montserrat Bold"/>
                      </a:endParaRP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b="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Проводимость </a:t>
                      </a:r>
                      <a:r>
                        <a:rPr lang="ru-RU" sz="1200" b="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Symbol" panose="05050102010706020507" pitchFamily="18" charset="2"/>
                        </a:rPr>
                        <a:t>, Ом*м</a:t>
                      </a:r>
                      <a:endParaRPr sz="1200" b="0" dirty="0">
                        <a:solidFill>
                          <a:srgbClr val="1A1A19"/>
                        </a:solidFill>
                        <a:latin typeface="ALS Sector Bold" panose="02000000000000000000" pitchFamily="50" charset="0"/>
                        <a:sym typeface="Montserrat Bold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4808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Мышечная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2,5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517297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Жировая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23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3188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Кожаная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20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172317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Костная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50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86364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Кровь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1,35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719681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Паренхима легких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200" b="1" dirty="0">
                          <a:effectLst/>
                        </a:rPr>
                        <a:t>6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9812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Органы брюшной полости</a:t>
                      </a: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200" b="1" dirty="0">
                          <a:solidFill>
                            <a:srgbClr val="1A1A19"/>
                          </a:solidFill>
                          <a:latin typeface="ALS Sector Regular" panose="02000000000000000000" pitchFamily="50" charset="0"/>
                          <a:cs typeface="ALS Sector Regular" panose="02000000000000000000" pitchFamily="50" charset="0"/>
                          <a:sym typeface="Arial"/>
                        </a:rPr>
                        <a:t>12</a:t>
                      </a:r>
                      <a:endParaRPr sz="1200" b="1" dirty="0">
                        <a:solidFill>
                          <a:srgbClr val="1A1A19"/>
                        </a:solidFill>
                        <a:latin typeface="ALS Sector Regular" panose="02000000000000000000" pitchFamily="50" charset="0"/>
                        <a:cs typeface="ALS Sector Regular" panose="02000000000000000000" pitchFamily="50" charset="0"/>
                        <a:sym typeface="Arial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328738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Нержавеющая сталь</a:t>
                      </a:r>
                      <a:r>
                        <a:rPr lang="en-US" sz="1200" dirty="0">
                          <a:solidFill>
                            <a:srgbClr val="1A1A19"/>
                          </a:solidFill>
                          <a:latin typeface="ALS Sector Bold" panose="02000000000000000000" pitchFamily="50" charset="0"/>
                          <a:sym typeface="Montserrat Bold"/>
                        </a:rPr>
                        <a:t> AISI 4340</a:t>
                      </a:r>
                      <a:endParaRPr lang="ru-RU" sz="1200" dirty="0">
                        <a:solidFill>
                          <a:srgbClr val="1A1A19"/>
                        </a:solidFill>
                        <a:latin typeface="ALS Sector Bold" panose="02000000000000000000" pitchFamily="50" charset="0"/>
                        <a:sym typeface="Montserrat Bold"/>
                      </a:endParaRPr>
                    </a:p>
                  </a:txBody>
                  <a:tcPr marL="108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>
                          <a:effectLst/>
                        </a:rPr>
                        <a:t>2,47</a:t>
                      </a:r>
                      <a:r>
                        <a:rPr lang="ru-RU" sz="1200" b="1">
                          <a:effectLst/>
                        </a:rPr>
                        <a:t> х </a:t>
                      </a:r>
                      <a:r>
                        <a:rPr lang="en-US" sz="1200" b="1">
                          <a:effectLst/>
                        </a:rPr>
                        <a:t>10</a:t>
                      </a:r>
                      <a:r>
                        <a:rPr lang="en-US" sz="1200" b="1" baseline="30000">
                          <a:effectLst/>
                        </a:rPr>
                        <a:t>-7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000" marR="25400" marT="25400" marB="254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96616"/>
                  </a:ext>
                </a:extLst>
              </a:tr>
            </a:tbl>
          </a:graphicData>
        </a:graphic>
      </p:graphicFrame>
      <p:sp>
        <p:nvSpPr>
          <p:cNvPr id="8" name="Subtitle Text">
            <a:extLst>
              <a:ext uri="{FF2B5EF4-FFF2-40B4-BE49-F238E27FC236}">
                <a16:creationId xmlns:a16="http://schemas.microsoft.com/office/drawing/2014/main" id="{855474C0-3E8E-200C-EBAB-FC03C8BCD7A4}"/>
              </a:ext>
            </a:extLst>
          </p:cNvPr>
          <p:cNvSpPr/>
          <p:nvPr/>
        </p:nvSpPr>
        <p:spPr>
          <a:xfrm>
            <a:off x="481649" y="345307"/>
            <a:ext cx="2263829" cy="25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1200" kern="400" cap="none" spc="3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МОДЕЛИРОВАНИЕ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E69DAB8-A321-923C-5150-46EB14967FE4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AC72D1-AC90-0702-4073-251ABB298169}"/>
              </a:ext>
            </a:extLst>
          </p:cNvPr>
          <p:cNvSpPr txBox="1"/>
          <p:nvPr/>
        </p:nvSpPr>
        <p:spPr>
          <a:xfrm>
            <a:off x="406874" y="889435"/>
            <a:ext cx="690832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Характеристики проводимости тканей и материалов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A88DB-FDAC-514F-F496-C59EF257C2CC}"/>
              </a:ext>
            </a:extLst>
          </p:cNvPr>
          <p:cNvSpPr txBox="1"/>
          <p:nvPr/>
        </p:nvSpPr>
        <p:spPr>
          <a:xfrm>
            <a:off x="11402174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rgbClr val="006CDC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3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C25010D-BA3D-A028-4FD8-201C1E1E9B81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rgbClr val="006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143575-0BB8-002C-6684-2F28E6B0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6863" y="453525"/>
            <a:ext cx="349200" cy="349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396E3B-579E-049C-ED32-8AA5BD3E3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5373" y="406426"/>
            <a:ext cx="425784" cy="425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F015B7-809D-4538-B1E9-C72B4CB32673}"/>
              </a:ext>
            </a:extLst>
          </p:cNvPr>
          <p:cNvSpPr/>
          <p:nvPr/>
        </p:nvSpPr>
        <p:spPr>
          <a:xfrm>
            <a:off x="425158" y="1562461"/>
            <a:ext cx="5418132" cy="2455509"/>
          </a:xfrm>
          <a:prstGeom prst="rect">
            <a:avLst/>
          </a:prstGeom>
          <a:gradFill flip="none" rotWithShape="1">
            <a:gsLst>
              <a:gs pos="0">
                <a:srgbClr val="00B8FF"/>
              </a:gs>
              <a:gs pos="100000">
                <a:srgbClr val="54FF9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5210CD-A7CB-4B76-8770-5373DA9EBAB7}"/>
              </a:ext>
            </a:extLst>
          </p:cNvPr>
          <p:cNvSpPr/>
          <p:nvPr/>
        </p:nvSpPr>
        <p:spPr>
          <a:xfrm>
            <a:off x="551513" y="1640002"/>
            <a:ext cx="5418132" cy="24884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869DE-6BE5-45A4-9BAF-2B703FBEE12D}"/>
              </a:ext>
            </a:extLst>
          </p:cNvPr>
          <p:cNvSpPr txBox="1"/>
          <p:nvPr/>
        </p:nvSpPr>
        <p:spPr>
          <a:xfrm>
            <a:off x="698366" y="1810834"/>
            <a:ext cx="41706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Положение электродных систем: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Левая поверхность туловища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Правая поверхность туловища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Передняя поверхность туловища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Задняя (спинная) поверхность туловища</a:t>
            </a:r>
          </a:p>
          <a:p>
            <a:pPr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Расстояние между токовыми электродами – 70 мм </a:t>
            </a:r>
          </a:p>
          <a:p>
            <a:pPr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Расстояние между потенциальными – 140 мм.</a:t>
            </a:r>
          </a:p>
          <a:p>
            <a:pPr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Все электроды расположены в горизонтальной плоскости на уровне центра шарообразной модели сердца.</a:t>
            </a:r>
          </a:p>
          <a:p>
            <a:pPr>
              <a:spcBef>
                <a:spcPts val="1200"/>
              </a:spcBef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Параметры зондирующего электрического тока: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Частота сигнала 100 кГц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sz="1200" dirty="0">
                <a:latin typeface="ALS Sector Regular" panose="02000000000000000000" pitchFamily="50" charset="0"/>
                <a:cs typeface="ALS Sector Regular" panose="02000000000000000000" pitchFamily="50" charset="0"/>
              </a:rPr>
              <a:t>Амплитуда сигнала 3 мА.</a:t>
            </a:r>
          </a:p>
        </p:txBody>
      </p:sp>
      <p:sp>
        <p:nvSpPr>
          <p:cNvPr id="4" name="Subtitle Text">
            <a:extLst>
              <a:ext uri="{FF2B5EF4-FFF2-40B4-BE49-F238E27FC236}">
                <a16:creationId xmlns:a16="http://schemas.microsoft.com/office/drawing/2014/main" id="{65801F7E-5378-269B-14AD-5CA875D51A74}"/>
              </a:ext>
            </a:extLst>
          </p:cNvPr>
          <p:cNvSpPr/>
          <p:nvPr/>
        </p:nvSpPr>
        <p:spPr>
          <a:xfrm>
            <a:off x="481649" y="345307"/>
            <a:ext cx="2263829" cy="25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1200" kern="400" cap="none" spc="3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МОДЕЛИРОВАНИЕ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69AA67C-5C11-C4FD-6888-768810F22140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EBF775-E250-402F-5F1F-68E5A7BB16C3}"/>
              </a:ext>
            </a:extLst>
          </p:cNvPr>
          <p:cNvSpPr txBox="1"/>
          <p:nvPr/>
        </p:nvSpPr>
        <p:spPr>
          <a:xfrm>
            <a:off x="406874" y="889435"/>
            <a:ext cx="1146022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Расположение электродных систем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F4593-4981-D4CE-65AF-9034CFA4B353}"/>
              </a:ext>
            </a:extLst>
          </p:cNvPr>
          <p:cNvSpPr txBox="1"/>
          <p:nvPr/>
        </p:nvSpPr>
        <p:spPr>
          <a:xfrm>
            <a:off x="11395031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rgbClr val="006CDC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4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348740E-E1F0-20A1-2075-F01BDDA8E213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rgbClr val="006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76B2B7-3AC5-62E2-41D3-46212960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863" y="453525"/>
            <a:ext cx="349200" cy="3492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C5002D-483B-B668-E26E-25F44A578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5373" y="406426"/>
            <a:ext cx="425784" cy="4257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B0A7F5-F8D2-443E-9DEF-EC3148E562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0" t="13399" r="16709" b="22589"/>
          <a:stretch/>
        </p:blipFill>
        <p:spPr>
          <a:xfrm>
            <a:off x="5475181" y="1779128"/>
            <a:ext cx="6391922" cy="43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Text">
            <a:extLst>
              <a:ext uri="{FF2B5EF4-FFF2-40B4-BE49-F238E27FC236}">
                <a16:creationId xmlns:a16="http://schemas.microsoft.com/office/drawing/2014/main" id="{28B56FDD-BD7B-F778-F649-6313D3A4243C}"/>
              </a:ext>
            </a:extLst>
          </p:cNvPr>
          <p:cNvSpPr/>
          <p:nvPr/>
        </p:nvSpPr>
        <p:spPr>
          <a:xfrm>
            <a:off x="481649" y="345307"/>
            <a:ext cx="3353504" cy="25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1200" kern="400" cap="none" spc="3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РЕЗУЛЬТАТЫ ИССЛЕДОВАНИЙ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B5D6358-3283-1B06-8731-F7D0A342204F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F83A20-E1BE-B838-B219-FAAA96F23E70}"/>
              </a:ext>
            </a:extLst>
          </p:cNvPr>
          <p:cNvSpPr txBox="1"/>
          <p:nvPr/>
        </p:nvSpPr>
        <p:spPr>
          <a:xfrm>
            <a:off x="409129" y="832210"/>
            <a:ext cx="610045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Графики изменения импеданса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CC009-0D8A-E38B-6748-77976C84ED96}"/>
              </a:ext>
            </a:extLst>
          </p:cNvPr>
          <p:cNvSpPr txBox="1"/>
          <p:nvPr/>
        </p:nvSpPr>
        <p:spPr>
          <a:xfrm>
            <a:off x="11385507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rgbClr val="006CDC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5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29911C2-6005-EE3B-CD6B-BB355099FAF1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rgbClr val="006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E91E7BB-C17A-8C20-4E54-A46FB162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6863" y="453525"/>
            <a:ext cx="349200" cy="349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E4EAD4-F35E-AC2C-0FED-09D49FE2D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5373" y="406426"/>
            <a:ext cx="425784" cy="42578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6182ED9-37B4-46B0-ACBD-E84CFDC23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82" y="2878264"/>
            <a:ext cx="4431240" cy="362372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B7C7548-317B-4C8B-8F7D-3282AF990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76" y="3446959"/>
            <a:ext cx="4171164" cy="338024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66C27-B0E3-438F-82D3-54C0DEBD1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512" y="35917"/>
            <a:ext cx="4171164" cy="341104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514D03D-4532-46D2-8127-241222FA94D6}"/>
              </a:ext>
            </a:extLst>
          </p:cNvPr>
          <p:cNvSpPr txBox="1"/>
          <p:nvPr/>
        </p:nvSpPr>
        <p:spPr>
          <a:xfrm>
            <a:off x="1169366" y="2052218"/>
            <a:ext cx="39885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latin typeface="Montserrat Black" panose="00000A00000000000000" pitchFamily="2" charset="-52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ru-RU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 </a:t>
            </a:r>
            <a:r>
              <a:rPr lang="en-US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Z = Z</a:t>
            </a:r>
            <a:r>
              <a:rPr lang="en-US" sz="1800" baseline="-250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i</a:t>
            </a:r>
            <a:r>
              <a:rPr lang="en-US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 – Z</a:t>
            </a:r>
            <a:r>
              <a:rPr lang="en-US" sz="1800" baseline="-250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0</a:t>
            </a:r>
            <a:r>
              <a:rPr lang="en-US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; </a:t>
            </a:r>
            <a:r>
              <a:rPr lang="en-US" sz="1800" dirty="0" err="1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i</a:t>
            </a:r>
            <a:r>
              <a:rPr lang="en-US" sz="1800" b="1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</a:t>
            </a:r>
            <a:r>
              <a:rPr lang="en-US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[0</a:t>
            </a:r>
            <a:r>
              <a:rPr lang="ru-RU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;</a:t>
            </a:r>
            <a:r>
              <a:rPr lang="en-US" sz="18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  <a:sym typeface="Symbol" panose="05050102010706020507" pitchFamily="18" charset="2"/>
              </a:rPr>
              <a:t> 10]</a:t>
            </a:r>
            <a:endParaRPr lang="ru-RU" sz="1800" dirty="0">
              <a:solidFill>
                <a:srgbClr val="1A1A19"/>
              </a:solidFill>
              <a:latin typeface="ALS Sector Regular" panose="02000000000000000000" pitchFamily="50" charset="0"/>
              <a:cs typeface="ALS Sector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6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Text">
            <a:extLst>
              <a:ext uri="{FF2B5EF4-FFF2-40B4-BE49-F238E27FC236}">
                <a16:creationId xmlns:a16="http://schemas.microsoft.com/office/drawing/2014/main" id="{28B56FDD-BD7B-F778-F649-6313D3A4243C}"/>
              </a:ext>
            </a:extLst>
          </p:cNvPr>
          <p:cNvSpPr/>
          <p:nvPr/>
        </p:nvSpPr>
        <p:spPr>
          <a:xfrm>
            <a:off x="481649" y="151408"/>
            <a:ext cx="3353504" cy="25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 defTabSz="457200">
              <a:lnSpc>
                <a:spcPct val="120000"/>
              </a:lnSpc>
              <a:defRPr sz="1400" cap="all" spc="1120">
                <a:solidFill>
                  <a:srgbClr val="2424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1200" kern="400" cap="none" spc="300" dirty="0">
                <a:solidFill>
                  <a:srgbClr val="1A1A19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РЕЗУЛЬТАТЫ ИССЛЕДОВАНИЙ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B5D6358-3283-1B06-8731-F7D0A342204F}"/>
              </a:ext>
            </a:extLst>
          </p:cNvPr>
          <p:cNvCxnSpPr>
            <a:cxnSpLocks/>
          </p:cNvCxnSpPr>
          <p:nvPr/>
        </p:nvCxnSpPr>
        <p:spPr>
          <a:xfrm>
            <a:off x="529590" y="542918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F83A20-E1BE-B838-B219-FAAA96F23E70}"/>
              </a:ext>
            </a:extLst>
          </p:cNvPr>
          <p:cNvSpPr txBox="1"/>
          <p:nvPr/>
        </p:nvSpPr>
        <p:spPr>
          <a:xfrm>
            <a:off x="409129" y="638311"/>
            <a:ext cx="610045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Графики изменения импеданса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CC009-0D8A-E38B-6748-77976C84ED96}"/>
              </a:ext>
            </a:extLst>
          </p:cNvPr>
          <p:cNvSpPr txBox="1"/>
          <p:nvPr/>
        </p:nvSpPr>
        <p:spPr>
          <a:xfrm>
            <a:off x="11385507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rgbClr val="006CDC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6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29911C2-6005-EE3B-CD6B-BB355099FAF1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rgbClr val="006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E91E7BB-C17A-8C20-4E54-A46FB162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6863" y="453525"/>
            <a:ext cx="349200" cy="349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E4EAD4-F35E-AC2C-0FED-09D49FE2D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5373" y="406426"/>
            <a:ext cx="425784" cy="4257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81D441-ED33-4DFD-8862-70FF247B3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86" y="1048954"/>
            <a:ext cx="3096275" cy="25820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62AAE9-9B12-4837-A52C-3FFE35AAA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5" y="3711770"/>
            <a:ext cx="3475856" cy="2842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AABD85-DACC-4201-A79E-F0B84D6E4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83" y="1026109"/>
            <a:ext cx="3235242" cy="26277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C8B19C-71B6-4D31-8C8D-179EB5C76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6" y="3922494"/>
            <a:ext cx="3411995" cy="27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754043-4D76-E7B4-039B-D74EEE7FF59C}"/>
              </a:ext>
            </a:extLst>
          </p:cNvPr>
          <p:cNvSpPr txBox="1"/>
          <p:nvPr/>
        </p:nvSpPr>
        <p:spPr>
          <a:xfrm>
            <a:off x="731636" y="2130196"/>
            <a:ext cx="8039502" cy="3182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"/>
              </a:rPr>
              <a:t>Наибольшей чувствительностью к изменениям размеров сердца и его геометрического положения обладает электродная система, расположенная на передней поверхности грудной клетки. Наименьшая чувствительность к изменениям сердца наблюдается у системы, расположенной на спине</a:t>
            </a:r>
            <a:r>
              <a:rPr lang="ru-RU" sz="1600" dirty="0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1A1A19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Электродные системы, расположенные на правой и левой поверхностях туловища, являются наиболее чувствительными к изменениям положения сердца вдоль оси </a:t>
            </a:r>
            <a:r>
              <a:rPr lang="ru-RU" sz="1600" dirty="0" err="1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Ox</a:t>
            </a:r>
            <a:r>
              <a:rPr lang="ru-RU" sz="1600" dirty="0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 Электродная система на передней поверхности грудной клетки также </a:t>
            </a:r>
            <a:r>
              <a:rPr lang="ru-RU" sz="1600" dirty="0" err="1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обладет</a:t>
            </a:r>
            <a:r>
              <a:rPr lang="ru-RU" sz="1600" dirty="0">
                <a:solidFill>
                  <a:srgbClr val="1A1A19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 наибольшую чувствительность к изменениям размеров сердца.</a:t>
            </a:r>
            <a:endParaRPr lang="ru-RU" sz="1600" dirty="0">
              <a:solidFill>
                <a:srgbClr val="1A1A19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92A021E-1612-FCF5-D64F-B981DF0D17A4}"/>
              </a:ext>
            </a:extLst>
          </p:cNvPr>
          <p:cNvCxnSpPr>
            <a:cxnSpLocks/>
          </p:cNvCxnSpPr>
          <p:nvPr/>
        </p:nvCxnSpPr>
        <p:spPr>
          <a:xfrm>
            <a:off x="529590" y="736817"/>
            <a:ext cx="2728912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0B8FF"/>
                </a:gs>
                <a:gs pos="100000">
                  <a:srgbClr val="54FF9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A66BE5-EE06-C61B-1928-292AA003741D}"/>
              </a:ext>
            </a:extLst>
          </p:cNvPr>
          <p:cNvSpPr txBox="1"/>
          <p:nvPr/>
        </p:nvSpPr>
        <p:spPr>
          <a:xfrm>
            <a:off x="406874" y="889435"/>
            <a:ext cx="75179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80000"/>
              </a:lnSpc>
              <a:defRPr sz="32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2400" dirty="0">
                <a:solidFill>
                  <a:srgbClr val="006CDC"/>
                </a:solidFill>
              </a:rPr>
              <a:t>Заключение</a:t>
            </a:r>
            <a:endParaRPr lang="ru-RU" sz="2400" dirty="0">
              <a:solidFill>
                <a:srgbClr val="1A1A1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AD5E8-BE0A-8018-3E86-50706CADADAA}"/>
              </a:ext>
            </a:extLst>
          </p:cNvPr>
          <p:cNvSpPr txBox="1"/>
          <p:nvPr/>
        </p:nvSpPr>
        <p:spPr>
          <a:xfrm>
            <a:off x="8424057" y="4902692"/>
            <a:ext cx="4315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lnSpc>
                <a:spcPct val="90000"/>
              </a:lnSpc>
              <a:defRPr sz="2000">
                <a:latin typeface="ALS Sector Bold" panose="02000000000000000000" pitchFamily="50" charset="0"/>
                <a:cs typeface="ALS Sector Regular" panose="02000000000000000000" pitchFamily="50" charset="0"/>
              </a:defRPr>
            </a:lvl1pPr>
          </a:lstStyle>
          <a:p>
            <a:r>
              <a:rPr lang="ru-RU" sz="1600" dirty="0">
                <a:solidFill>
                  <a:schemeClr val="bg1"/>
                </a:solidFill>
              </a:rPr>
              <a:t>Предложение, обобщающее содержимое слайда.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Его необходимо отдельно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выделить, для чего он вынесен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именно в этот прямоугольник.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85DB7F-A1D3-7086-05A5-5BAD65AA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0463" y="458172"/>
            <a:ext cx="345600" cy="34560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4BA458-EB48-AA5D-3CFA-46F8C1A1A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373" y="407410"/>
            <a:ext cx="422893" cy="42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7BB-92ED-170B-8D0A-047CD2D82241}"/>
              </a:ext>
            </a:extLst>
          </p:cNvPr>
          <p:cNvSpPr txBox="1"/>
          <p:nvPr/>
        </p:nvSpPr>
        <p:spPr>
          <a:xfrm>
            <a:off x="11406936" y="6224990"/>
            <a:ext cx="403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 b="0" i="0">
                <a:solidFill>
                  <a:srgbClr val="000000"/>
                </a:solidFill>
                <a:effectLst/>
                <a:latin typeface="Montserrat" panose="00000500000000000000" pitchFamily="2" charset="-52"/>
              </a:defRPr>
            </a:lvl1pPr>
          </a:lstStyle>
          <a:p>
            <a:pPr algn="ctr"/>
            <a:r>
              <a:rPr lang="ru-RU" sz="1200" dirty="0">
                <a:solidFill>
                  <a:schemeClr val="bg1"/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1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latin typeface="ALS Sector Regular" panose="02000000000000000000" pitchFamily="50" charset="0"/>
                <a:cs typeface="ALS Sector Regular" panose="02000000000000000000" pitchFamily="50" charset="0"/>
              </a:rPr>
              <a:t>7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CFBEC80-A8D0-AC2A-32FC-778BE5163260}"/>
              </a:ext>
            </a:extLst>
          </p:cNvPr>
          <p:cNvCxnSpPr>
            <a:cxnSpLocks/>
          </p:cNvCxnSpPr>
          <p:nvPr/>
        </p:nvCxnSpPr>
        <p:spPr>
          <a:xfrm>
            <a:off x="11863381" y="6365870"/>
            <a:ext cx="51185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463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270</Words>
  <Application>Microsoft Office PowerPoint</Application>
  <PresentationFormat>Широкоэкранный</PresentationFormat>
  <Paragraphs>70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Arial</vt:lpstr>
      <vt:lpstr>Times New Roman</vt:lpstr>
      <vt:lpstr>Calibri</vt:lpstr>
      <vt:lpstr>Roboto</vt:lpstr>
      <vt:lpstr>Montserrat Bold</vt:lpstr>
      <vt:lpstr>ALS Sector Bold</vt:lpstr>
      <vt:lpstr>Roboto Medium</vt:lpstr>
      <vt:lpstr>Symbol</vt:lpstr>
      <vt:lpstr>ALS Sector Regular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Гедзун</dc:creator>
  <cp:lastModifiedBy> </cp:lastModifiedBy>
  <cp:revision>28</cp:revision>
  <dcterms:created xsi:type="dcterms:W3CDTF">2023-08-31T12:43:04Z</dcterms:created>
  <dcterms:modified xsi:type="dcterms:W3CDTF">2025-12-01T21:35:12Z</dcterms:modified>
</cp:coreProperties>
</file>